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mas" initials="k" lastIdx="5" clrIdx="0"/>
  <p:cmAuthor id="1" name="kwaneung kim" initials="kk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68" d="100"/>
          <a:sy n="68" d="100"/>
        </p:scale>
        <p:origin x="294" y="72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05T01:02:33.292" idx="2">
    <p:pos x="9" y="9"/>
    <p:text>구현할부분 색으로 칠한후 이렇게 구현하려고 합니다~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05T01:01:24.176" idx="1">
    <p:pos x="9" y="9"/>
    <p:text>1. 서버나 웹 브라우저 적을건지
2. TCP프로토콜이나 
    UDP프로토콜을 이용하였는지
이 2가지중 다적을건지 
하나고를지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05T01:01:24.176" idx="5">
    <p:pos x="9" y="9"/>
    <p:text>1. 서버나 웹 브라우저 적을건지
2. TCP프로토콜이나 
    UDP프로토콜을 이용하였는지
이 2가지중 다적을건지 
하나고를지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05T01:03:11.966" idx="3">
    <p:pos x="9" y="9"/>
    <p:text>각 소스코드 올리기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12-05T01:03:11.966" idx="3">
    <p:pos x="9" y="9"/>
    <p:text>각 소스코드 올리기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7T21:00:34.889" idx="1">
    <p:pos x="9" y="9"/>
    <p:text>앞 슬라이드에서 수업시간에 배운데로 addr, port, seq, ack, bit3개 변하는걸 볼 수 있음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7T21:01:29.464" idx="2">
    <p:pos x="9" y="9"/>
    <p:text>앞 슬라이드에서 수업시간에 배운데로 addr, port, seq, ack, bit3개 변하는걸 볼 수 있음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직사각형 7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자유형: 도형 13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자유형: 도형 15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자유형: 도형 16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자유형: 도형 17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자유형: 도형 18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자유형: 도형 19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자유형: 도형 20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ah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자유형: 도형 21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자유형: 도형 22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ah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자유형: 도형 23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자유형: 도형 29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자유형: 도형 30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자유형: 도형 31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자유형: 도형 32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자유형: 도형 33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자유형: 도형 34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자유형: 도형 35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자유형: 도형 36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자유형: 도형 37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자유형: 도형 38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자유형: 도형 39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자유형: 도형 40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자유형: 도형 41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자유형: 도형 42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자유형: 도형 43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자유형: 도형 44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자유형: 도형 45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자유형: 도형 46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자유형: 도형 47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자유형: 도형 48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자유형: 도형 49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자유형: 도형 50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자유형: 도형 51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자유형: 도형 52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자유형: 도형 53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자유형: 도형 54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자유형: 도형 55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자유형: 도형 56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자유형: 도형 57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자유형: 도형 58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자유형: 도형 59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자유형: 도형 60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자유형: 도형 61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자유형: 도형 62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자유형: 도형 63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자유형: 도형 64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자유형: 도형 65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자유형: 도형 66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자유형: 도형 67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자유형: 도형 68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자유형: 도형 69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자유형: 도형 70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자유형: 도형 71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자유형: 도형 72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자유형: 도형 73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자유형: 도형 74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자유형: 도형 75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자유형: 도형 76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자유형: 도형 77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자유형: 도형 78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자유형: 도형 79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자유형: 도형 80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자유형: 도형 81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자유형: 도형 82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자유형: 도형 83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자유형: 도형 84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자유형: 도형 85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자유형: 도형 86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자유형: 도형 87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자유형: 도형 88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자유형: 도형 89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자유형: 도형 90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자유형: 도형 91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자유형: 도형 92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자유형: 도형 93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자유형: 도형 94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자유형: 도형 95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자유형: 도형 97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자유형: 도형 99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ah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자유형: 도형 101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ah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ah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자유형: 도형 103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ah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자유형: 도형 104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ah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06" name="날짜 개체 틀 105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107" name="바닥글 개체 틀 106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8" name="슬라이드 번호 개체 틀 107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02" name="직선 연결선 101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4" name="날짜 개체 틀 103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105" name="바닥글 개체 틀 10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6" name="슬라이드 번호 개체 틀 10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2" name="제목 71"/>
          <p:cNvSpPr>
            <a:spLocks noGrp="1"/>
          </p:cNvSpPr>
          <p:nvPr>
            <p:ph type="title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1" name="세로 제목 100"/>
          <p:cNvSpPr>
            <a:spLocks noGrp="1"/>
          </p:cNvSpPr>
          <p:nvPr>
            <p:ph type="title" orient="vert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" name="세로 텍스트 개체 틀 101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: 도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직사각형 101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직사각형 104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제목 106"/>
          <p:cNvSpPr>
            <a:spLocks noGrp="1"/>
          </p:cNvSpPr>
          <p:nvPr>
            <p:ph type="title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8" name="텍스트 개체 틀 107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5D8D85-D8F1-41B9-A412-4CA7948E60E2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CFF97BFC-7AC6-48EA-B128-E54479BD4B7D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표 개체 틀 5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자유형: 도형 8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: 도형 12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: 도형 13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: 도형 14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: 도형 15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: 도형 96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: 도형 97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: 도형 98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자유형: 도형 99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직사각형 100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3" name="날짜 개체 틀 102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104" name="바닥글 개체 틀 103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5" name="슬라이드 번호 개체 틀 104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자유형: 도형 16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: 도형 17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: 도형 18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: 도형 19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: 도형 20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: 도형 21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: 도형 22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: 도형 23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: 도형 24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: 도형 25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: 도형 26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: 도형 27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: 도형 28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: 도형 29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: 도형 30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: 도형 31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: 도형 32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: 도형 33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: 도형 34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: 도형 36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: 도형 37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: 도형 38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: 도형 39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: 도형 40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: 도형 41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: 도형 42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: 도형 43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: 도형 44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: 도형 45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: 도형 46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: 도형 47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: 도형 48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: 도형 49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: 도형 50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: 도형 51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: 도형 52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: 도형 53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: 도형 54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: 도형 55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: 도형 56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: 도형 57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: 도형 58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: 도형 59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: 도형 60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: 도형 61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: 도형 62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: 도형 63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: 도형 64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: 도형 67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: 도형 68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: 도형 69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: 도형 71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: 도형 72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: 도형 73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: 도형 76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: 도형 78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: 도형 79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: 도형 82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: 도형 83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: 도형 84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: 도형 85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: 도형 86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: 도형 87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: 도형 88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: 도형 89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: 도형 90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: 도형 91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: 도형 92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: 도형 93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: 도형 94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: 도형 95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자유형: 도형 103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자유형: 도형 104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자유형: 도형 107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자유형: 도형 108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자유형: 도형 109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자유형: 도형 110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자유형: 도형 111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자유형: 도형 112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자유형: 도형 113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자유형: 도형 114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자유형: 도형 115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자유형: 도형 116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8D7A7C4-C82A-4D21-9AB0-F0C5A1D3EF09}" type="datetime1">
              <a:rPr lang="ko-KR" altLang="en-US"/>
              <a:pPr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transition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3139" y="692657"/>
            <a:ext cx="7358484" cy="957706"/>
          </a:xfrm>
        </p:spPr>
        <p:txBody>
          <a:bodyPr/>
          <a:lstStyle/>
          <a:p>
            <a:pPr algn="ctr">
              <a:defRPr/>
            </a:pPr>
            <a:r>
              <a:rPr lang="ko-KR" altLang="en-US">
                <a:latin typeface="한컴 백제 M"/>
                <a:ea typeface="한컴 백제 M"/>
              </a:rPr>
              <a:t>패킷 분석 프로그램 설계 보고서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670192" y="1650363"/>
            <a:ext cx="3024378" cy="571504"/>
          </a:xfrm>
        </p:spPr>
        <p:txBody>
          <a:bodyPr/>
          <a:lstStyle/>
          <a:p>
            <a:pPr>
              <a:defRPr/>
            </a:pPr>
            <a:r>
              <a:rPr lang="ko-KR" altLang="en-US">
                <a:latin typeface="한컴 백제 M"/>
                <a:ea typeface="한컴 백제 M"/>
              </a:rPr>
              <a:t>컴퓨터 네트워크 </a:t>
            </a:r>
            <a:r>
              <a:rPr lang="en-US" altLang="ko-KR">
                <a:latin typeface="한컴 백제 M"/>
                <a:ea typeface="한컴 백제 M"/>
              </a:rPr>
              <a:t>6</a:t>
            </a:r>
            <a:r>
              <a:rPr lang="ko-KR" altLang="en-US">
                <a:latin typeface="한컴 백제 M"/>
                <a:ea typeface="한컴 백제 M"/>
              </a:rPr>
              <a:t>팀</a:t>
            </a:r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1199362" y="2852926"/>
            <a:ext cx="3024378" cy="115214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컴퓨터 공학부</a:t>
            </a:r>
          </a:p>
          <a:p>
            <a:pPr algn="ctr">
              <a:defRPr/>
            </a:pPr>
            <a:r>
              <a:rPr lang="en-US" altLang="ko-KR" sz="2400" b="1">
                <a:latin typeface="한컴 백제 M"/>
                <a:ea typeface="한컴 백제 M"/>
              </a:rPr>
              <a:t>2016154045</a:t>
            </a:r>
          </a:p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김 관 응</a:t>
            </a:r>
          </a:p>
        </p:txBody>
      </p:sp>
      <p:sp>
        <p:nvSpPr>
          <p:cNvPr id="6" name="부제목 2"/>
          <p:cNvSpPr>
            <a:spLocks noGrp="1"/>
          </p:cNvSpPr>
          <p:nvPr/>
        </p:nvSpPr>
        <p:spPr>
          <a:xfrm>
            <a:off x="3670192" y="2852926"/>
            <a:ext cx="3024378" cy="115214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컴퓨터 공학부</a:t>
            </a:r>
          </a:p>
          <a:p>
            <a:pPr algn="ctr">
              <a:defRPr/>
            </a:pPr>
            <a:r>
              <a:rPr lang="en-US" altLang="ko-KR" sz="2400" b="1">
                <a:latin typeface="한컴 백제 M"/>
                <a:ea typeface="한컴 백제 M"/>
              </a:rPr>
              <a:t>2014152019</a:t>
            </a:r>
          </a:p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심 지 섭</a:t>
            </a:r>
          </a:p>
        </p:txBody>
      </p:sp>
      <p:sp>
        <p:nvSpPr>
          <p:cNvPr id="7" name="부제목 2"/>
          <p:cNvSpPr>
            <a:spLocks noGrp="1"/>
          </p:cNvSpPr>
          <p:nvPr/>
        </p:nvSpPr>
        <p:spPr>
          <a:xfrm>
            <a:off x="6312072" y="2852926"/>
            <a:ext cx="3024378" cy="115214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컴퓨터 공학부</a:t>
            </a:r>
          </a:p>
          <a:p>
            <a:pPr algn="ctr">
              <a:defRPr/>
            </a:pPr>
            <a:r>
              <a:rPr lang="en-US" altLang="ko-KR" sz="2400" b="1">
                <a:latin typeface="한컴 백제 M"/>
                <a:ea typeface="한컴 백제 M"/>
              </a:rPr>
              <a:t>2016154044</a:t>
            </a:r>
          </a:p>
          <a:p>
            <a:pPr algn="ctr">
              <a:defRPr/>
            </a:pPr>
            <a:r>
              <a:rPr lang="ko-KR" altLang="en-US" sz="2400" b="1">
                <a:latin typeface="한컴 백제 M"/>
                <a:ea typeface="한컴 백제 M"/>
              </a:rPr>
              <a:t>강 명 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구조체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C777C-79E2-478A-8A07-94C5062C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5" y="1628750"/>
            <a:ext cx="5159423" cy="3352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023B3B-625E-48E7-B8A6-20EE60D6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88" y="667505"/>
            <a:ext cx="4535693" cy="3866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3F1493-6B2D-4D22-B9B7-0D3FAD501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121" y="3429000"/>
            <a:ext cx="4092350" cy="31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구조체</a:t>
            </a:r>
          </a:p>
        </p:txBody>
      </p:sp>
      <p:pic>
        <p:nvPicPr>
          <p:cNvPr id="9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4161" y="2359245"/>
            <a:ext cx="2562583" cy="3115110"/>
          </a:xfrm>
          <a:prstGeom prst="rect">
            <a:avLst/>
          </a:prstGeom>
        </p:spPr>
      </p:pic>
      <p:pic>
        <p:nvPicPr>
          <p:cNvPr id="10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7384" y="2433183"/>
            <a:ext cx="2905530" cy="322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main</a:t>
            </a:r>
          </a:p>
        </p:txBody>
      </p:sp>
      <p:pic>
        <p:nvPicPr>
          <p:cNvPr id="11" name="그림 11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5500" y="1189415"/>
            <a:ext cx="6192860" cy="5375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2700" y="1101284"/>
            <a:ext cx="4721195" cy="5611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9620" y="1916790"/>
            <a:ext cx="5058481" cy="3705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4" name="그림 3" descr="스크린샷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4312" y="1484730"/>
            <a:ext cx="5563376" cy="4706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IP header</a:t>
            </a:r>
          </a:p>
        </p:txBody>
      </p:sp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2943" y="2242972"/>
            <a:ext cx="5106113" cy="2372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TCP header</a:t>
            </a:r>
          </a:p>
        </p:txBody>
      </p:sp>
      <p:pic>
        <p:nvPicPr>
          <p:cNvPr id="9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3237" y="1780923"/>
            <a:ext cx="6630325" cy="3600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UDP header</a:t>
            </a:r>
          </a:p>
        </p:txBody>
      </p:sp>
      <p:pic>
        <p:nvPicPr>
          <p:cNvPr id="10" name="그림 3" descr="스크린샷, 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2493" y="1130408"/>
            <a:ext cx="6107013" cy="5547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1042" y="1412720"/>
            <a:ext cx="4149915" cy="4797150"/>
          </a:xfrm>
          <a:prstGeom prst="rect">
            <a:avLst/>
          </a:prstGeom>
        </p:spPr>
      </p:pic>
      <p:pic>
        <p:nvPicPr>
          <p:cNvPr id="5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3104006" y="2708900"/>
            <a:ext cx="4149915" cy="479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latin typeface="한컴 백제 M"/>
                <a:ea typeface="한컴 백제 M"/>
              </a:rPr>
              <a:t>목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7739" y="1340739"/>
            <a:ext cx="3382009" cy="4960939"/>
          </a:xfrm>
        </p:spPr>
        <p:txBody>
          <a:bodyPr/>
          <a:lstStyle/>
          <a:p>
            <a:pPr marL="357000" indent="-357000">
              <a:buFont typeface="Wingdings"/>
              <a:buChar char="v"/>
              <a:defRPr/>
            </a:pPr>
            <a:r>
              <a:rPr lang="ko-KR" altLang="en-US" sz="2500" b="1">
                <a:latin typeface="함초롬돋움"/>
              </a:rPr>
              <a:t> </a:t>
            </a:r>
            <a:r>
              <a:rPr lang="en-US" altLang="ko-KR" sz="2500" b="1">
                <a:latin typeface="함초롬돋움"/>
                <a:cs typeface="함초롬돋움"/>
              </a:rPr>
              <a:t>1.</a:t>
            </a:r>
            <a:r>
              <a:rPr lang="ko-KR" altLang="en-US" sz="2500" b="1">
                <a:latin typeface="함초롬돋움"/>
              </a:rPr>
              <a:t> 목표</a:t>
            </a:r>
          </a:p>
          <a:p>
            <a:pPr marL="357000" indent="-357000">
              <a:buFont typeface="Wingdings"/>
              <a:buChar char="v"/>
              <a:defRPr/>
            </a:pPr>
            <a:endParaRPr lang="ko-KR" altLang="en-US" sz="2500" b="1">
              <a:latin typeface="함초롬돋움"/>
            </a:endParaRPr>
          </a:p>
          <a:p>
            <a:pPr marL="357000" indent="-357000">
              <a:buFont typeface="Wingdings"/>
              <a:buChar char="v"/>
              <a:defRPr/>
            </a:pPr>
            <a:r>
              <a:rPr lang="ko-KR" altLang="en-US" sz="2500" b="1">
                <a:latin typeface="함초롬돋움"/>
              </a:rPr>
              <a:t> </a:t>
            </a:r>
            <a:r>
              <a:rPr lang="en-US" altLang="ko-KR" sz="2500" b="1">
                <a:latin typeface="함초롬돋움"/>
                <a:cs typeface="함초롬돋움"/>
              </a:rPr>
              <a:t>2.</a:t>
            </a:r>
            <a:r>
              <a:rPr lang="ko-KR" altLang="en-US" sz="2500" b="1">
                <a:latin typeface="함초롬돋움"/>
              </a:rPr>
              <a:t> 설계 환경</a:t>
            </a:r>
          </a:p>
          <a:p>
            <a:pPr marL="357000" indent="-357000">
              <a:buFont typeface="Wingdings"/>
              <a:buChar char="v"/>
              <a:defRPr/>
            </a:pPr>
            <a:endParaRPr lang="ko-KR" altLang="en-US" sz="2500" b="1">
              <a:latin typeface="함초롬돋움"/>
            </a:endParaRPr>
          </a:p>
          <a:p>
            <a:pPr marL="357000" indent="-357000">
              <a:buFont typeface="Wingdings"/>
              <a:buChar char="v"/>
              <a:defRPr/>
            </a:pPr>
            <a:r>
              <a:rPr lang="ko-KR" altLang="en-US" sz="2500" b="1">
                <a:latin typeface="함초롬돋움"/>
              </a:rPr>
              <a:t> </a:t>
            </a:r>
            <a:r>
              <a:rPr lang="en-US" altLang="ko-KR" sz="2500" b="1">
                <a:latin typeface="함초롬돋움"/>
                <a:cs typeface="함초롬돋움"/>
              </a:rPr>
              <a:t>3.</a:t>
            </a:r>
            <a:r>
              <a:rPr lang="ko-KR" altLang="en-US" sz="2500" b="1">
                <a:latin typeface="함초롬돋움"/>
              </a:rPr>
              <a:t> 설계 내용 </a:t>
            </a:r>
          </a:p>
          <a:p>
            <a:pPr marL="357000" indent="-357000">
              <a:buFont typeface="Wingdings"/>
              <a:buChar char="v"/>
              <a:defRPr/>
            </a:pPr>
            <a:endParaRPr lang="ko-KR" altLang="en-US" sz="2500" b="1">
              <a:latin typeface="함초롬돋움"/>
            </a:endParaRPr>
          </a:p>
          <a:p>
            <a:pPr marL="357000" indent="-357000">
              <a:buFont typeface="Wingdings"/>
              <a:buChar char="v"/>
              <a:defRPr/>
            </a:pPr>
            <a:r>
              <a:rPr lang="ko-KR" altLang="en-US" sz="2500" b="1">
                <a:latin typeface="함초롬돋움"/>
              </a:rPr>
              <a:t> </a:t>
            </a:r>
            <a:r>
              <a:rPr lang="en-US" altLang="ko-KR" sz="2500" b="1">
                <a:latin typeface="함초롬돋움"/>
                <a:cs typeface="함초롬돋움"/>
              </a:rPr>
              <a:t>4.</a:t>
            </a:r>
            <a:r>
              <a:rPr lang="ko-KR" altLang="en-US" sz="2500" b="1">
                <a:latin typeface="함초롬돋움"/>
              </a:rPr>
              <a:t> 설계 결과</a:t>
            </a:r>
          </a:p>
          <a:p>
            <a:pPr marL="357000" indent="-357000">
              <a:buFont typeface="Wingdings"/>
              <a:buChar char="v"/>
              <a:defRPr/>
            </a:pPr>
            <a:endParaRPr lang="ko-KR" altLang="en-US" sz="2500" b="1">
              <a:latin typeface="함초롬돋움"/>
            </a:endParaRPr>
          </a:p>
          <a:p>
            <a:pPr marL="357000" indent="-357000">
              <a:buFont typeface="Wingdings"/>
              <a:buChar char="v"/>
              <a:defRPr/>
            </a:pPr>
            <a:r>
              <a:rPr lang="ko-KR" altLang="en-US" sz="2500" b="1">
                <a:latin typeface="함초롬돋움"/>
              </a:rPr>
              <a:t> </a:t>
            </a:r>
            <a:r>
              <a:rPr lang="en-US" altLang="ko-KR" sz="2500" b="1">
                <a:latin typeface="함초롬돋움"/>
                <a:cs typeface="함초롬돋움"/>
              </a:rPr>
              <a:t>5.</a:t>
            </a:r>
            <a:r>
              <a:rPr lang="ko-KR" altLang="en-US" sz="2500" b="1">
                <a:latin typeface="함초롬돋움"/>
              </a:rPr>
              <a:t> 기대 효과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8009" y="1618639"/>
            <a:ext cx="1944241" cy="19442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4329" y="1618639"/>
            <a:ext cx="1954381" cy="1954381"/>
          </a:xfrm>
          <a:prstGeom prst="rect">
            <a:avLst/>
          </a:prstGeom>
        </p:spPr>
      </p:pic>
      <p:cxnSp>
        <p:nvCxnSpPr>
          <p:cNvPr id="13" name="직선 연결선 12"/>
          <p:cNvCxnSpPr>
            <a:stCxn id="10" idx="3"/>
            <a:endCxn id="12" idx="1"/>
          </p:cNvCxnSpPr>
          <p:nvPr/>
        </p:nvCxnSpPr>
        <p:spPr>
          <a:xfrm>
            <a:off x="6992250" y="2590759"/>
            <a:ext cx="2262079" cy="5070"/>
          </a:xfrm>
          <a:prstGeom prst="line">
            <a:avLst/>
          </a:prstGeom>
          <a:ln w="38100">
            <a:solidFill>
              <a:srgbClr val="FF6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>
            <a:off x="7411237" y="3293026"/>
            <a:ext cx="1424106" cy="1"/>
          </a:xfrm>
          <a:prstGeom prst="line">
            <a:avLst/>
          </a:prstGeom>
          <a:ln w="38100">
            <a:solidFill>
              <a:srgbClr val="FF6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1171" y="4005080"/>
            <a:ext cx="1944241" cy="194424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DD898D1-621D-4CED-AC95-BB046D90340C}"/>
              </a:ext>
            </a:extLst>
          </p:cNvPr>
          <p:cNvSpPr/>
          <p:nvPr/>
        </p:nvSpPr>
        <p:spPr>
          <a:xfrm>
            <a:off x="6816100" y="3501010"/>
            <a:ext cx="327891" cy="288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B6A2F08-6DFE-4617-BAF9-2BBAAEE83593}"/>
              </a:ext>
            </a:extLst>
          </p:cNvPr>
          <p:cNvSpPr/>
          <p:nvPr/>
        </p:nvSpPr>
        <p:spPr>
          <a:xfrm>
            <a:off x="8931466" y="5877340"/>
            <a:ext cx="327891" cy="288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E677BB0-9929-4F01-9565-7E2650A3B7B2}"/>
              </a:ext>
            </a:extLst>
          </p:cNvPr>
          <p:cNvSpPr/>
          <p:nvPr/>
        </p:nvSpPr>
        <p:spPr>
          <a:xfrm>
            <a:off x="11040396" y="3501010"/>
            <a:ext cx="360680" cy="288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3.</a:t>
            </a:r>
            <a:r>
              <a:rPr lang="ko-KR" altLang="en-US">
                <a:latin typeface="한컴 백제 M"/>
                <a:ea typeface="한컴 백제 M"/>
              </a:rPr>
              <a:t> 설계 내용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en-US" altLang="ko-KR" sz="2500">
                <a:latin typeface="한컴 백제 M"/>
                <a:ea typeface="한컴 백제 M"/>
              </a:rPr>
              <a:t>(</a:t>
            </a:r>
            <a:r>
              <a:rPr lang="ko-KR" altLang="en-US" sz="2500">
                <a:latin typeface="한컴 백제 M"/>
                <a:ea typeface="한컴 백제 M"/>
              </a:rPr>
              <a:t>소스 코드</a:t>
            </a:r>
            <a:r>
              <a:rPr lang="en-US" altLang="ko-KR" sz="2500"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9720" y="2924103"/>
            <a:ext cx="2562583" cy="1009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9720" y="4220284"/>
            <a:ext cx="3972479" cy="39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순서도: 처리 8"/>
          <p:cNvSpPr/>
          <p:nvPr/>
        </p:nvSpPr>
        <p:spPr>
          <a:xfrm>
            <a:off x="2999570" y="1556740"/>
            <a:ext cx="7273010" cy="4392610"/>
          </a:xfrm>
          <a:prstGeom prst="flowChartProcess">
            <a:avLst/>
          </a:prstGeom>
          <a:solidFill>
            <a:srgbClr val="F4895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직사각형 54"/>
          <p:cNvSpPr/>
          <p:nvPr/>
        </p:nvSpPr>
        <p:spPr>
          <a:xfrm>
            <a:off x="0" y="2168860"/>
            <a:ext cx="12192000" cy="252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70"/>
          <p:cNvSpPr/>
          <p:nvPr/>
        </p:nvSpPr>
        <p:spPr>
          <a:xfrm flipV="1">
            <a:off x="3143671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70"/>
          <p:cNvSpPr/>
          <p:nvPr/>
        </p:nvSpPr>
        <p:spPr>
          <a:xfrm flipV="1">
            <a:off x="479382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70"/>
          <p:cNvSpPr/>
          <p:nvPr/>
        </p:nvSpPr>
        <p:spPr>
          <a:xfrm flipV="1">
            <a:off x="5735950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3845988" y="2813261"/>
            <a:ext cx="4500023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4.</a:t>
            </a:r>
            <a:r>
              <a:rPr kumimoji="0" lang="ko-KR" altLang="en-US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 설계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TCP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연결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그림 8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31505" y="1185121"/>
            <a:ext cx="7128990" cy="5346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TCP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연결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3605" y="2204830"/>
            <a:ext cx="10984789" cy="3834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TCP </a:t>
            </a: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종료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그림 10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8101" y="1285576"/>
            <a:ext cx="5715798" cy="4286848"/>
          </a:xfrm>
          <a:prstGeom prst="rect">
            <a:avLst/>
          </a:prstGeom>
        </p:spPr>
      </p:pic>
      <p:pic>
        <p:nvPicPr>
          <p:cNvPr id="13" name="그림 12" descr="텍스트, 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6725" y="1031519"/>
            <a:ext cx="7538549" cy="5653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TCP </a:t>
            </a: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종료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전자기기, 회로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2702578"/>
            <a:ext cx="11370842" cy="2970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HTTP(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 요청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)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스크린샷, 컴퓨터, 노트북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795" y="1644467"/>
            <a:ext cx="9048410" cy="5089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HTTP(200 OK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응답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4" name="그림 3" descr="스크린샷, 모니터, 컴퓨터, 노트북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5795" y="1644756"/>
            <a:ext cx="9040409" cy="508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-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메일서버 구성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180" y="1709639"/>
            <a:ext cx="440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학교 메일계정에서 </a:t>
            </a:r>
            <a:r>
              <a:rPr lang="en-US" altLang="ko-KR"/>
              <a:t>pop3 </a:t>
            </a:r>
            <a:r>
              <a:rPr lang="ko-KR" altLang="en-US"/>
              <a:t>이용을 허용한다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74043" y="1734553"/>
            <a:ext cx="5807960" cy="14313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396795" y="1846964"/>
            <a:ext cx="676005" cy="232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040" y="2047392"/>
            <a:ext cx="5807960" cy="46008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4168" y="3717040"/>
            <a:ext cx="5537812" cy="2232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-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메일서버 구성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180" y="1709639"/>
            <a:ext cx="557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우분투 </a:t>
            </a:r>
            <a:r>
              <a:rPr lang="en-US" altLang="ko-KR"/>
              <a:t>Thunderbird </a:t>
            </a:r>
            <a:r>
              <a:rPr lang="ko-KR" altLang="en-US"/>
              <a:t>를 이용해서 메일서버를 구축한다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751" y="2364110"/>
            <a:ext cx="5790346" cy="3619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8060" y="1863629"/>
            <a:ext cx="5096550" cy="45607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55800" y="3429000"/>
            <a:ext cx="1159677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71020" y="5013220"/>
            <a:ext cx="1159677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순서도: 처리 8"/>
          <p:cNvSpPr/>
          <p:nvPr/>
        </p:nvSpPr>
        <p:spPr>
          <a:xfrm>
            <a:off x="2999570" y="1556740"/>
            <a:ext cx="7273010" cy="4392610"/>
          </a:xfrm>
          <a:prstGeom prst="flowChartProcess">
            <a:avLst/>
          </a:prstGeom>
          <a:solidFill>
            <a:srgbClr val="F4895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직사각형 54"/>
          <p:cNvSpPr/>
          <p:nvPr/>
        </p:nvSpPr>
        <p:spPr>
          <a:xfrm>
            <a:off x="0" y="2168860"/>
            <a:ext cx="12192000" cy="252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70"/>
          <p:cNvSpPr/>
          <p:nvPr/>
        </p:nvSpPr>
        <p:spPr>
          <a:xfrm flipV="1">
            <a:off x="3143671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70"/>
          <p:cNvSpPr/>
          <p:nvPr/>
        </p:nvSpPr>
        <p:spPr>
          <a:xfrm flipV="1">
            <a:off x="479382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70"/>
          <p:cNvSpPr/>
          <p:nvPr/>
        </p:nvSpPr>
        <p:spPr>
          <a:xfrm flipV="1">
            <a:off x="5735950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3845988" y="2813261"/>
            <a:ext cx="4500023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1.</a:t>
            </a:r>
            <a:r>
              <a:rPr kumimoji="0" lang="ko-KR" altLang="en-US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 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-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메일서버 구성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180" y="1709639"/>
            <a:ext cx="557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우분투 </a:t>
            </a:r>
            <a:r>
              <a:rPr lang="en-US" altLang="ko-KR"/>
              <a:t>Thunderbird </a:t>
            </a:r>
            <a:r>
              <a:rPr lang="ko-KR" altLang="en-US"/>
              <a:t>를 이용해서 메일서버를 구축한다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180" y="2268283"/>
            <a:ext cx="5696745" cy="41153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8053" y="2253993"/>
            <a:ext cx="5696745" cy="414395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240020" y="4869199"/>
            <a:ext cx="3312460" cy="8036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-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메일서버 구성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180" y="1709639"/>
            <a:ext cx="557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우분투 </a:t>
            </a:r>
            <a:r>
              <a:rPr lang="en-US" altLang="ko-KR"/>
              <a:t>Thunderbird </a:t>
            </a:r>
            <a:r>
              <a:rPr lang="ko-KR" altLang="en-US"/>
              <a:t>를 이용해서 메일서버를 구축한다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8540" b="74800"/>
          <a:stretch>
            <a:fillRect/>
          </a:stretch>
        </p:blipFill>
        <p:spPr>
          <a:xfrm>
            <a:off x="2722904" y="2241445"/>
            <a:ext cx="6185145" cy="19463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07710" y="2990080"/>
            <a:ext cx="3816530" cy="582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5250" b="19550"/>
          <a:stretch>
            <a:fillRect/>
          </a:stretch>
        </p:blipFill>
        <p:spPr>
          <a:xfrm>
            <a:off x="954775" y="4321655"/>
            <a:ext cx="9721403" cy="21691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36136" y="5384839"/>
            <a:ext cx="1159677" cy="288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SMTP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2100"/>
          <a:stretch>
            <a:fillRect/>
          </a:stretch>
        </p:blipFill>
        <p:spPr>
          <a:xfrm>
            <a:off x="784125" y="1800250"/>
            <a:ext cx="10623749" cy="438462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4125" y="2509434"/>
            <a:ext cx="919265" cy="415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48516" y="1772770"/>
            <a:ext cx="11673622" cy="4752660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SMTP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0860" b="2650"/>
          <a:stretch>
            <a:fillRect/>
          </a:stretch>
        </p:blipFill>
        <p:spPr>
          <a:xfrm>
            <a:off x="263190" y="1785273"/>
            <a:ext cx="6513120" cy="2980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90120" b="4770"/>
          <a:stretch>
            <a:fillRect/>
          </a:stretch>
        </p:blipFill>
        <p:spPr>
          <a:xfrm>
            <a:off x="4799820" y="2208052"/>
            <a:ext cx="5854828" cy="28092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81430" b="2830"/>
          <a:stretch>
            <a:fillRect/>
          </a:stretch>
        </p:blipFill>
        <p:spPr>
          <a:xfrm>
            <a:off x="248516" y="2544154"/>
            <a:ext cx="8242005" cy="6548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91500" b="3340"/>
          <a:stretch>
            <a:fillRect/>
          </a:stretch>
        </p:blipFill>
        <p:spPr>
          <a:xfrm>
            <a:off x="4799820" y="3393632"/>
            <a:ext cx="5547956" cy="21056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89530" b="6110"/>
          <a:stretch>
            <a:fillRect/>
          </a:stretch>
        </p:blipFill>
        <p:spPr>
          <a:xfrm>
            <a:off x="248516" y="3699662"/>
            <a:ext cx="6643972" cy="2334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t="91810" b="2310"/>
          <a:stretch>
            <a:fillRect/>
          </a:stretch>
        </p:blipFill>
        <p:spPr>
          <a:xfrm>
            <a:off x="4799820" y="4028534"/>
            <a:ext cx="5365509" cy="30924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t="89530" b="4860"/>
          <a:stretch>
            <a:fillRect/>
          </a:stretch>
        </p:blipFill>
        <p:spPr>
          <a:xfrm>
            <a:off x="248516" y="4395700"/>
            <a:ext cx="5206546" cy="3092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rcRect t="89780" b="3530"/>
          <a:stretch>
            <a:fillRect/>
          </a:stretch>
        </p:blipFill>
        <p:spPr>
          <a:xfrm>
            <a:off x="4792394" y="4768457"/>
            <a:ext cx="4931688" cy="30924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0"/>
          <a:srcRect t="90050" b="3440"/>
          <a:stretch>
            <a:fillRect/>
          </a:stretch>
        </p:blipFill>
        <p:spPr>
          <a:xfrm>
            <a:off x="269862" y="5214115"/>
            <a:ext cx="4529958" cy="3092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/>
          <a:srcRect t="92380" b="2590"/>
          <a:stretch>
            <a:fillRect/>
          </a:stretch>
        </p:blipFill>
        <p:spPr>
          <a:xfrm>
            <a:off x="4799821" y="5672879"/>
            <a:ext cx="5854828" cy="30924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12851" y="1684847"/>
            <a:ext cx="11887970" cy="4752660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SMTP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0720"/>
          <a:stretch>
            <a:fillRect/>
          </a:stretch>
        </p:blipFill>
        <p:spPr>
          <a:xfrm>
            <a:off x="191179" y="1894304"/>
            <a:ext cx="6566419" cy="38253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68990"/>
          <a:stretch>
            <a:fillRect/>
          </a:stretch>
        </p:blipFill>
        <p:spPr>
          <a:xfrm>
            <a:off x="4367760" y="2313009"/>
            <a:ext cx="7528261" cy="14012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67760" y="3750474"/>
            <a:ext cx="6965106" cy="16948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t="91400"/>
          <a:stretch>
            <a:fillRect/>
          </a:stretch>
        </p:blipFill>
        <p:spPr>
          <a:xfrm>
            <a:off x="4359638" y="5481450"/>
            <a:ext cx="3029373" cy="25068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89430"/>
          <a:stretch>
            <a:fillRect/>
          </a:stretch>
        </p:blipFill>
        <p:spPr>
          <a:xfrm>
            <a:off x="191179" y="5774569"/>
            <a:ext cx="4522332" cy="4813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4359638" y="2276839"/>
            <a:ext cx="6973228" cy="27005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2851" y="1684847"/>
            <a:ext cx="11887970" cy="4752660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SMTP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0050"/>
          <a:stretch>
            <a:fillRect/>
          </a:stretch>
        </p:blipFill>
        <p:spPr>
          <a:xfrm>
            <a:off x="5519920" y="1807832"/>
            <a:ext cx="5544263" cy="54101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86340" b="4030"/>
          <a:stretch>
            <a:fillRect/>
          </a:stretch>
        </p:blipFill>
        <p:spPr>
          <a:xfrm>
            <a:off x="430912" y="2471835"/>
            <a:ext cx="6903996" cy="62126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5716" y="1684846"/>
            <a:ext cx="12000821" cy="4829587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111369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POP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3(</a:t>
            </a: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수신받을 메일이 없을 때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)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85770" b="7080"/>
          <a:stretch>
            <a:fillRect/>
          </a:stretch>
        </p:blipFill>
        <p:spPr>
          <a:xfrm>
            <a:off x="101033" y="1869678"/>
            <a:ext cx="9429154" cy="3351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88580" b="3370"/>
          <a:stretch>
            <a:fillRect/>
          </a:stretch>
        </p:blipFill>
        <p:spPr>
          <a:xfrm>
            <a:off x="5791666" y="2292588"/>
            <a:ext cx="5706684" cy="41631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91570" b="1670"/>
          <a:stretch>
            <a:fillRect/>
          </a:stretch>
        </p:blipFill>
        <p:spPr>
          <a:xfrm>
            <a:off x="101033" y="2708900"/>
            <a:ext cx="5243696" cy="3351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t="91930"/>
          <a:stretch>
            <a:fillRect/>
          </a:stretch>
        </p:blipFill>
        <p:spPr>
          <a:xfrm>
            <a:off x="5791666" y="3124940"/>
            <a:ext cx="5492875" cy="41631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t="88980" b="3390"/>
          <a:stretch>
            <a:fillRect/>
          </a:stretch>
        </p:blipFill>
        <p:spPr>
          <a:xfrm>
            <a:off x="101033" y="3541252"/>
            <a:ext cx="5653967" cy="4163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/>
          <a:srcRect t="90510" b="1850"/>
          <a:stretch>
            <a:fillRect/>
          </a:stretch>
        </p:blipFill>
        <p:spPr>
          <a:xfrm>
            <a:off x="5791666" y="4149101"/>
            <a:ext cx="4418234" cy="33515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6511766" y="4149101"/>
            <a:ext cx="1296180" cy="3351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비밀번호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t="88430" b="2760"/>
          <a:stretch>
            <a:fillRect/>
          </a:stretch>
        </p:blipFill>
        <p:spPr>
          <a:xfrm>
            <a:off x="111432" y="4454765"/>
            <a:ext cx="4954688" cy="4163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/>
          <a:srcRect t="90710"/>
          <a:stretch>
            <a:fillRect/>
          </a:stretch>
        </p:blipFill>
        <p:spPr>
          <a:xfrm>
            <a:off x="5791666" y="4908401"/>
            <a:ext cx="3868864" cy="38558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1"/>
          <a:srcRect t="89370" b="5090"/>
          <a:stretch>
            <a:fillRect/>
          </a:stretch>
        </p:blipFill>
        <p:spPr>
          <a:xfrm>
            <a:off x="101033" y="5453614"/>
            <a:ext cx="6626763" cy="30957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2"/>
          <a:srcRect t="89630" b="3970"/>
          <a:stretch>
            <a:fillRect/>
          </a:stretch>
        </p:blipFill>
        <p:spPr>
          <a:xfrm>
            <a:off x="5791666" y="5783419"/>
            <a:ext cx="5227247" cy="30957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3"/>
          <a:srcRect t="87030" b="5600"/>
          <a:stretch>
            <a:fillRect/>
          </a:stretch>
        </p:blipFill>
        <p:spPr>
          <a:xfrm>
            <a:off x="101033" y="6177021"/>
            <a:ext cx="5512311" cy="3374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5716" y="1684846"/>
            <a:ext cx="12000821" cy="4829587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111369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E-mail – POP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3(</a:t>
            </a:r>
            <a:r>
              <a:rPr lang="ko-KR" altLang="en-US" sz="2400">
                <a:solidFill>
                  <a:schemeClr val="tx2">
                    <a:lumMod val="50000"/>
                  </a:schemeClr>
                </a:solidFill>
              </a:rPr>
              <a:t>수신받을 메일이 있을 때</a:t>
            </a:r>
            <a:r>
              <a:rPr lang="en-US" altLang="ko-KR" sz="2400">
                <a:solidFill>
                  <a:schemeClr val="tx2">
                    <a:lumMod val="50000"/>
                  </a:schemeClr>
                </a:solidFill>
              </a:rPr>
              <a:t>)</a:t>
            </a:r>
            <a:endParaRPr kumimoji="0" lang="en-US" altLang="ko-KR" sz="24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90050" b="2440"/>
          <a:stretch>
            <a:fillRect/>
          </a:stretch>
        </p:blipFill>
        <p:spPr>
          <a:xfrm>
            <a:off x="119170" y="1915300"/>
            <a:ext cx="8736325" cy="3105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92530"/>
          <a:stretch>
            <a:fillRect/>
          </a:stretch>
        </p:blipFill>
        <p:spPr>
          <a:xfrm>
            <a:off x="6240020" y="2370188"/>
            <a:ext cx="4680651" cy="341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89280" b="2760"/>
          <a:stretch>
            <a:fillRect/>
          </a:stretch>
        </p:blipFill>
        <p:spPr>
          <a:xfrm>
            <a:off x="119170" y="2756895"/>
            <a:ext cx="4620619" cy="3206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91230" b="1590"/>
          <a:stretch>
            <a:fillRect/>
          </a:stretch>
        </p:blipFill>
        <p:spPr>
          <a:xfrm>
            <a:off x="6240020" y="3077539"/>
            <a:ext cx="5040701" cy="3105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t="89170" b="3290"/>
          <a:stretch>
            <a:fillRect/>
          </a:stretch>
        </p:blipFill>
        <p:spPr>
          <a:xfrm>
            <a:off x="119170" y="3431256"/>
            <a:ext cx="4710786" cy="349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t="89380" b="3410"/>
          <a:stretch>
            <a:fillRect/>
          </a:stretch>
        </p:blipFill>
        <p:spPr>
          <a:xfrm>
            <a:off x="6240020" y="3791989"/>
            <a:ext cx="4557841" cy="34181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rcRect t="89430" b="3200"/>
          <a:stretch>
            <a:fillRect/>
          </a:stretch>
        </p:blipFill>
        <p:spPr>
          <a:xfrm>
            <a:off x="119170" y="4108367"/>
            <a:ext cx="5366538" cy="349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6960120" y="3785886"/>
            <a:ext cx="1296180" cy="33515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비밀번호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0"/>
          <a:srcRect t="88100" b="3770"/>
          <a:stretch>
            <a:fillRect/>
          </a:stretch>
        </p:blipFill>
        <p:spPr>
          <a:xfrm>
            <a:off x="6235522" y="4475677"/>
            <a:ext cx="4352860" cy="34180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1"/>
          <a:srcRect t="90750" b="2540"/>
          <a:stretch>
            <a:fillRect/>
          </a:stretch>
        </p:blipFill>
        <p:spPr>
          <a:xfrm>
            <a:off x="96508" y="4848839"/>
            <a:ext cx="6317471" cy="3105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2"/>
          <a:srcRect t="89380" b="2520"/>
          <a:stretch>
            <a:fillRect/>
          </a:stretch>
        </p:blipFill>
        <p:spPr>
          <a:xfrm>
            <a:off x="6235522" y="5239577"/>
            <a:ext cx="4609313" cy="33786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55716" y="1684846"/>
            <a:ext cx="12000821" cy="4829587"/>
          </a:xfrm>
          <a:prstGeom prst="rect">
            <a:avLst/>
          </a:prstGeom>
          <a:solidFill>
            <a:srgbClr val="2D092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DNS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0210" b="3160"/>
          <a:stretch>
            <a:fillRect/>
          </a:stretch>
        </p:blipFill>
        <p:spPr>
          <a:xfrm>
            <a:off x="191360" y="1894305"/>
            <a:ext cx="5115567" cy="3105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7920"/>
          <a:stretch>
            <a:fillRect/>
          </a:stretch>
        </p:blipFill>
        <p:spPr>
          <a:xfrm>
            <a:off x="199941" y="2325080"/>
            <a:ext cx="4615633" cy="11039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91280" b="2940"/>
          <a:stretch>
            <a:fillRect/>
          </a:stretch>
        </p:blipFill>
        <p:spPr>
          <a:xfrm>
            <a:off x="5663940" y="3469084"/>
            <a:ext cx="5309774" cy="28804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89800" b="4370"/>
          <a:stretch>
            <a:fillRect/>
          </a:stretch>
        </p:blipFill>
        <p:spPr>
          <a:xfrm>
            <a:off x="199941" y="3797207"/>
            <a:ext cx="6570481" cy="3105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t="76950"/>
          <a:stretch>
            <a:fillRect/>
          </a:stretch>
        </p:blipFill>
        <p:spPr>
          <a:xfrm>
            <a:off x="199941" y="4229266"/>
            <a:ext cx="6304209" cy="112023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t="86970" b="5140"/>
          <a:stretch>
            <a:fillRect/>
          </a:stretch>
        </p:blipFill>
        <p:spPr>
          <a:xfrm>
            <a:off x="5676292" y="5388299"/>
            <a:ext cx="4728633" cy="39326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t="89310" b="5930"/>
          <a:stretch>
            <a:fillRect/>
          </a:stretch>
        </p:blipFill>
        <p:spPr>
          <a:xfrm>
            <a:off x="205740" y="5852287"/>
            <a:ext cx="6440570" cy="2397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DNS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헤더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0593" y="2780910"/>
            <a:ext cx="7510077" cy="20162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9320" y="2258190"/>
            <a:ext cx="2049779" cy="275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1.</a:t>
            </a:r>
            <a:r>
              <a:rPr lang="ko-KR" altLang="en-US">
                <a:latin typeface="한컴 백제 M"/>
                <a:ea typeface="한컴 백제 M"/>
              </a:rPr>
              <a:t>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500" y="1268700"/>
            <a:ext cx="11302999" cy="1512210"/>
          </a:xfrm>
        </p:spPr>
        <p:txBody>
          <a:bodyPr/>
          <a:lstStyle/>
          <a:p>
            <a:pPr marL="533400" indent="-533400">
              <a:buFont typeface="Wingdings"/>
              <a:buChar char="u"/>
              <a:defRPr/>
            </a:pPr>
            <a:r>
              <a:rPr lang="ko-KR" altLang="en-US">
                <a:latin typeface="함초롬돋움"/>
              </a:rPr>
              <a:t>네트워크 상에서 전달되는 패킷을 캡처하고 캡처한 패킷을 분석 </a:t>
            </a:r>
          </a:p>
          <a:p>
            <a:pPr marL="533400" indent="-533400">
              <a:buFont typeface="Wingdings"/>
              <a:buChar char="u"/>
              <a:defRPr/>
            </a:pPr>
            <a:r>
              <a:rPr lang="en-US" altLang="ko-KR">
                <a:latin typeface="함초롬돋움"/>
                <a:cs typeface="함초롬돋움"/>
              </a:rPr>
              <a:t>TCP 사용 응용프로그램의 경우 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>
                <a:latin typeface="함초롬돋움"/>
              </a:rPr>
              <a:t>      </a:t>
            </a:r>
            <a:r>
              <a:rPr lang="en-US" altLang="ko-KR">
                <a:latin typeface="함초롬돋움"/>
                <a:cs typeface="함초롬돋움"/>
              </a:rPr>
              <a:t>연결접속, 데이터송수신, 연결해제 단계로 나누어서 데이터 캡처</a:t>
            </a:r>
            <a:r>
              <a:rPr lang="en-US" altLang="ko-KR" b="1">
                <a:latin typeface="함초롬돋움"/>
                <a:cs typeface="함초롬돋움"/>
              </a:rPr>
              <a:t> </a:t>
            </a:r>
          </a:p>
          <a:p>
            <a:pPr marL="533400" indent="-533400">
              <a:buFont typeface="Wingdings"/>
              <a:buNone/>
              <a:defRPr/>
            </a:pPr>
            <a:endParaRPr lang="en-US" altLang="ko-KR">
              <a:latin typeface="함초롬돋움"/>
              <a:cs typeface="함초롬돋움"/>
            </a:endParaRPr>
          </a:p>
          <a:p>
            <a:pPr marL="533400" indent="-533400">
              <a:buFont typeface="Wingdings"/>
              <a:buNone/>
              <a:defRPr/>
            </a:pPr>
            <a:endParaRPr lang="ko-KR" altLang="en-US">
              <a:latin typeface="함초롬돋움"/>
            </a:endParaRPr>
          </a:p>
          <a:p>
            <a:pPr marL="533400" indent="-533400">
              <a:buFont typeface="Wingdings"/>
              <a:buNone/>
              <a:defRPr/>
            </a:pPr>
            <a:endParaRPr lang="ko-KR" altLang="en-US">
              <a:latin typeface="함초롬돋움"/>
            </a:endParaRPr>
          </a:p>
        </p:txBody>
      </p:sp>
      <p:graphicFrame>
        <p:nvGraphicFramePr>
          <p:cNvPr id="9" name="표 14"/>
          <p:cNvGraphicFramePr>
            <a:graphicFrameLocks noGrp="1"/>
          </p:cNvGraphicFramePr>
          <p:nvPr/>
        </p:nvGraphicFramePr>
        <p:xfrm>
          <a:off x="3034289" y="2983323"/>
          <a:ext cx="8136904" cy="330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5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58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8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342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072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Version Number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B4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Header Length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B4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Service</a:t>
                      </a:r>
                      <a:r>
                        <a:rPr lang="en-US" altLang="ko-KR" b="1" baseline="0">
                          <a:solidFill>
                            <a:schemeClr val="tx1"/>
                          </a:solidFill>
                          <a:ea typeface="바른돋움 3"/>
                        </a:rPr>
                        <a:t> Type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Packet Length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039"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Identification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B4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DF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MF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Fragment Offset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03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Time to Live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B4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Transport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Header</a:t>
                      </a:r>
                      <a:r>
                        <a:rPr lang="en-US" altLang="ko-KR" b="1" baseline="0">
                          <a:solidFill>
                            <a:schemeClr val="tx1"/>
                          </a:solidFill>
                          <a:ea typeface="바른돋움 3"/>
                        </a:rPr>
                        <a:t> Checksum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039">
                <a:tc grid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Source Address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7B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039">
                <a:tc gridSpan="10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Destination Address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57B9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039">
                <a:tc grid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Options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Padding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30"/>
          <p:cNvSpPr txBox="1"/>
          <p:nvPr/>
        </p:nvSpPr>
        <p:spPr>
          <a:xfrm>
            <a:off x="431799" y="2983323"/>
            <a:ext cx="1839729" cy="45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lvl="0" indent="-342720">
              <a:buFont typeface="Wingdings"/>
              <a:buChar char="v"/>
              <a:defRPr/>
            </a:pPr>
            <a:r>
              <a:rPr lang="en-US" altLang="ko-KR" sz="2400" b="1">
                <a:solidFill>
                  <a:srgbClr val="3057B9"/>
                </a:solidFill>
              </a:rPr>
              <a:t>IP </a:t>
            </a:r>
            <a:r>
              <a:rPr lang="ko-KR" altLang="en-US" sz="2400" b="1">
                <a:solidFill>
                  <a:srgbClr val="3057B9"/>
                </a:solidFill>
              </a:rPr>
              <a:t>헤더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DNS (Query)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220" y="1958212"/>
            <a:ext cx="2591024" cy="2941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8494" y="1945829"/>
            <a:ext cx="2613886" cy="2966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9001" y="1933445"/>
            <a:ext cx="2591024" cy="29911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54874" y="1958212"/>
            <a:ext cx="2613886" cy="2941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DNS (Query Response)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220" y="2015367"/>
            <a:ext cx="2591024" cy="28272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4925" y="2015367"/>
            <a:ext cx="2591024" cy="28272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6050" y="2000126"/>
            <a:ext cx="2591024" cy="28577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91094" y="2015367"/>
            <a:ext cx="2591024" cy="282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p2p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F6EC8-3CB4-4BE9-B344-98B3EC822822}"/>
              </a:ext>
            </a:extLst>
          </p:cNvPr>
          <p:cNvSpPr txBox="1"/>
          <p:nvPr/>
        </p:nvSpPr>
        <p:spPr>
          <a:xfrm>
            <a:off x="191180" y="1619468"/>
            <a:ext cx="30700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프로그램 패킷 캡처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480FD2-B156-40BD-AEED-A7D8B0FF9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0" y="1988800"/>
            <a:ext cx="8942471" cy="4376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5E1108-6110-4633-9D47-5FCA3C8AE6FC}"/>
              </a:ext>
            </a:extLst>
          </p:cNvPr>
          <p:cNvSpPr txBox="1"/>
          <p:nvPr/>
        </p:nvSpPr>
        <p:spPr>
          <a:xfrm>
            <a:off x="9264440" y="1988800"/>
            <a:ext cx="2736380" cy="32932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왼쪽의 프로그램에 </a:t>
            </a:r>
            <a:endParaRPr lang="en-US" altLang="ko-KR" dirty="0"/>
          </a:p>
          <a:p>
            <a:r>
              <a:rPr lang="ko-KR" altLang="en-US" dirty="0"/>
              <a:t>출력된 패킷의 영역이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Wireshark</a:t>
            </a:r>
            <a:r>
              <a:rPr lang="ko-KR" altLang="en-US" dirty="0"/>
              <a:t>의 전송계층 </a:t>
            </a:r>
            <a:endParaRPr lang="en-US" altLang="ko-KR" dirty="0"/>
          </a:p>
          <a:p>
            <a:r>
              <a:rPr lang="ko-KR" altLang="en-US" dirty="0"/>
              <a:t>영역 이후의 </a:t>
            </a:r>
            <a:r>
              <a:rPr lang="ko-KR" altLang="en-US" dirty="0" err="1"/>
              <a:t>패킷영역과</a:t>
            </a:r>
            <a:r>
              <a:rPr lang="ko-KR" altLang="en-US" dirty="0"/>
              <a:t> </a:t>
            </a:r>
            <a:r>
              <a:rPr lang="ko-KR" altLang="en-US" dirty="0" err="1"/>
              <a:t>같은것을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이 패킷은 분할없이 하나의 세그먼트로 들어와서 </a:t>
            </a:r>
            <a:r>
              <a:rPr lang="en-US" altLang="ko-KR" sz="1600" dirty="0"/>
              <a:t>Reassembled TCP </a:t>
            </a:r>
            <a:r>
              <a:rPr lang="en-US" altLang="ko-KR" sz="1600" dirty="0" err="1"/>
              <a:t>Segmants</a:t>
            </a:r>
            <a:r>
              <a:rPr lang="en-US" altLang="ko-KR" sz="1600" dirty="0"/>
              <a:t> </a:t>
            </a:r>
            <a:r>
              <a:rPr lang="ko-KR" altLang="en-US" sz="1600" dirty="0"/>
              <a:t>가 없다</a:t>
            </a:r>
            <a:r>
              <a:rPr lang="en-US" altLang="ko-KR" sz="1600" dirty="0"/>
              <a:t>.)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p2p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F6EC8-3CB4-4BE9-B344-98B3EC822822}"/>
              </a:ext>
            </a:extLst>
          </p:cNvPr>
          <p:cNvSpPr txBox="1"/>
          <p:nvPr/>
        </p:nvSpPr>
        <p:spPr>
          <a:xfrm>
            <a:off x="191180" y="1619468"/>
            <a:ext cx="30700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프로그램 패킷 캡처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E1108-6110-4633-9D47-5FCA3C8AE6FC}"/>
              </a:ext>
            </a:extLst>
          </p:cNvPr>
          <p:cNvSpPr txBox="1"/>
          <p:nvPr/>
        </p:nvSpPr>
        <p:spPr>
          <a:xfrm>
            <a:off x="422274" y="2333907"/>
            <a:ext cx="446462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Bitcoin</a:t>
            </a:r>
            <a:r>
              <a:rPr lang="ko-KR" altLang="en-US" dirty="0"/>
              <a:t> 프로토콜은 전송되어질 때 여러 개의 </a:t>
            </a:r>
            <a:r>
              <a:rPr lang="en-US" altLang="ko-KR" dirty="0"/>
              <a:t>TCP</a:t>
            </a:r>
            <a:r>
              <a:rPr lang="ko-KR" altLang="en-US" dirty="0"/>
              <a:t>세그먼트로 나누어져 전송된다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D69C1-F7F2-4C02-9370-D9478EABB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20" y="1183556"/>
            <a:ext cx="6540958" cy="52791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B9F30B-3C63-4686-95FC-EBF906C93977}"/>
              </a:ext>
            </a:extLst>
          </p:cNvPr>
          <p:cNvSpPr/>
          <p:nvPr/>
        </p:nvSpPr>
        <p:spPr>
          <a:xfrm>
            <a:off x="5519920" y="3830858"/>
            <a:ext cx="5400750" cy="822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279A2-35ED-469F-B5E2-D40B4C166A40}"/>
              </a:ext>
            </a:extLst>
          </p:cNvPr>
          <p:cNvSpPr txBox="1"/>
          <p:nvPr/>
        </p:nvSpPr>
        <p:spPr>
          <a:xfrm>
            <a:off x="391995" y="3173281"/>
            <a:ext cx="5218095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Wireshark</a:t>
            </a:r>
            <a:r>
              <a:rPr lang="ko-KR" altLang="en-US" dirty="0"/>
              <a:t> 에서는 </a:t>
            </a:r>
            <a:endParaRPr lang="en-US" altLang="ko-KR" dirty="0"/>
          </a:p>
          <a:p>
            <a:r>
              <a:rPr lang="en-US" altLang="ko-KR" dirty="0"/>
              <a:t>Reassembled TCP </a:t>
            </a:r>
            <a:r>
              <a:rPr lang="en-US" altLang="ko-KR" dirty="0" err="1"/>
              <a:t>Segmants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분할되었던 세그먼트들을 재조합한 것을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(24bytes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104bytes)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1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4.</a:t>
            </a:r>
            <a:r>
              <a:rPr lang="ko-KR" altLang="en-US">
                <a:latin typeface="한컴 백제 M"/>
                <a:ea typeface="한컴 백제 M"/>
              </a:rPr>
              <a:t> 설계 결과</a:t>
            </a:r>
            <a:r>
              <a:rPr lang="en-US" altLang="ko-KR">
                <a:latin typeface="한컴 백제 M"/>
                <a:ea typeface="한컴 백제 M"/>
              </a:rPr>
              <a:t> </a:t>
            </a:r>
          </a:p>
        </p:txBody>
      </p:sp>
      <p:sp>
        <p:nvSpPr>
          <p:cNvPr id="8" name="내용 개체 틀 2"/>
          <p:cNvSpPr>
            <a:spLocks noGrp="1"/>
          </p:cNvSpPr>
          <p:nvPr/>
        </p:nvSpPr>
        <p:spPr>
          <a:xfrm>
            <a:off x="431799" y="1185121"/>
            <a:ext cx="8976661" cy="58764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42720" indent="-34272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v"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Ubuntu Linux VS WireShark : p2p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F6EC8-3CB4-4BE9-B344-98B3EC822822}"/>
              </a:ext>
            </a:extLst>
          </p:cNvPr>
          <p:cNvSpPr txBox="1"/>
          <p:nvPr/>
        </p:nvSpPr>
        <p:spPr>
          <a:xfrm>
            <a:off x="191180" y="1619468"/>
            <a:ext cx="30700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프로그램 패킷 캡처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17A8B0-56D2-434E-BF1B-9C0DD62400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1" b="21715"/>
          <a:stretch/>
        </p:blipFill>
        <p:spPr>
          <a:xfrm>
            <a:off x="24882" y="1988799"/>
            <a:ext cx="5976107" cy="2539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848089-8F1C-4CDE-8EA2-AABD70BD4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8" b="19228"/>
          <a:stretch/>
        </p:blipFill>
        <p:spPr>
          <a:xfrm>
            <a:off x="6068382" y="1988800"/>
            <a:ext cx="5982105" cy="3153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BA11B3-F4A0-44F8-BCE6-D1C30A8FB7BC}"/>
              </a:ext>
            </a:extLst>
          </p:cNvPr>
          <p:cNvSpPr txBox="1"/>
          <p:nvPr/>
        </p:nvSpPr>
        <p:spPr>
          <a:xfrm>
            <a:off x="141513" y="4744589"/>
            <a:ext cx="437026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실제로</a:t>
            </a:r>
            <a:r>
              <a:rPr lang="en-US" altLang="ko-KR" dirty="0"/>
              <a:t> Bitcoin </a:t>
            </a:r>
            <a:r>
              <a:rPr lang="ko-KR" altLang="en-US" dirty="0"/>
              <a:t>프로토콜의 </a:t>
            </a:r>
            <a:endParaRPr lang="en-US" altLang="ko-KR" dirty="0"/>
          </a:p>
          <a:p>
            <a:r>
              <a:rPr lang="en-US" altLang="ko-KR" dirty="0"/>
              <a:t>Reassembled TCP </a:t>
            </a:r>
            <a:r>
              <a:rPr lang="en-US" altLang="ko-KR" dirty="0" err="1"/>
              <a:t>Segmants</a:t>
            </a:r>
            <a:r>
              <a:rPr lang="ko-KR" altLang="en-US" dirty="0"/>
              <a:t> 첫번째가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410D5-991D-4E78-AF81-B284154AB23D}"/>
              </a:ext>
            </a:extLst>
          </p:cNvPr>
          <p:cNvSpPr txBox="1"/>
          <p:nvPr/>
        </p:nvSpPr>
        <p:spPr>
          <a:xfrm>
            <a:off x="6096000" y="5349713"/>
            <a:ext cx="532874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그 전의 </a:t>
            </a:r>
            <a:r>
              <a:rPr lang="en-US" altLang="ko-KR" dirty="0"/>
              <a:t>TCP</a:t>
            </a:r>
            <a:r>
              <a:rPr lang="ko-KR" altLang="en-US" dirty="0"/>
              <a:t>패킷의 </a:t>
            </a:r>
            <a:r>
              <a:rPr lang="en-US" altLang="ko-KR" dirty="0"/>
              <a:t>application </a:t>
            </a:r>
            <a:r>
              <a:rPr lang="ko-KR" altLang="en-US" dirty="0"/>
              <a:t>영역에 </a:t>
            </a:r>
            <a:r>
              <a:rPr lang="ko-KR" altLang="en-US" dirty="0" err="1"/>
              <a:t>있는것을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9E893B-6846-4AFD-93CC-861A95DA26E0}"/>
              </a:ext>
            </a:extLst>
          </p:cNvPr>
          <p:cNvSpPr/>
          <p:nvPr/>
        </p:nvSpPr>
        <p:spPr>
          <a:xfrm>
            <a:off x="-1" y="2133526"/>
            <a:ext cx="5879971" cy="3693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62FE88-A567-41FA-9014-BDAE2DA02FDA}"/>
              </a:ext>
            </a:extLst>
          </p:cNvPr>
          <p:cNvSpPr/>
          <p:nvPr/>
        </p:nvSpPr>
        <p:spPr>
          <a:xfrm>
            <a:off x="6068383" y="2133526"/>
            <a:ext cx="5982104" cy="3693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F359CDB-ECE8-4565-9DB5-88D5526FE499}"/>
              </a:ext>
            </a:extLst>
          </p:cNvPr>
          <p:cNvSpPr/>
          <p:nvPr/>
        </p:nvSpPr>
        <p:spPr>
          <a:xfrm>
            <a:off x="393895" y="4220308"/>
            <a:ext cx="2715065" cy="211129"/>
          </a:xfrm>
          <a:custGeom>
            <a:avLst/>
            <a:gdLst>
              <a:gd name="connsiteX0" fmla="*/ 0 w 2715065"/>
              <a:gd name="connsiteY0" fmla="*/ 0 h 211129"/>
              <a:gd name="connsiteX1" fmla="*/ 0 w 2715065"/>
              <a:gd name="connsiteY1" fmla="*/ 0 h 211129"/>
              <a:gd name="connsiteX2" fmla="*/ 14068 w 2715065"/>
              <a:gd name="connsiteY2" fmla="*/ 168812 h 211129"/>
              <a:gd name="connsiteX3" fmla="*/ 14068 w 2715065"/>
              <a:gd name="connsiteY3" fmla="*/ 211015 h 211129"/>
              <a:gd name="connsiteX4" fmla="*/ 1294228 w 2715065"/>
              <a:gd name="connsiteY4" fmla="*/ 211015 h 211129"/>
              <a:gd name="connsiteX5" fmla="*/ 1294228 w 2715065"/>
              <a:gd name="connsiteY5" fmla="*/ 112541 h 211129"/>
              <a:gd name="connsiteX6" fmla="*/ 2715065 w 2715065"/>
              <a:gd name="connsiteY6" fmla="*/ 112541 h 211129"/>
              <a:gd name="connsiteX7" fmla="*/ 2715065 w 2715065"/>
              <a:gd name="connsiteY7" fmla="*/ 0 h 211129"/>
              <a:gd name="connsiteX8" fmla="*/ 0 w 2715065"/>
              <a:gd name="connsiteY8" fmla="*/ 0 h 21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5065" h="211129">
                <a:moveTo>
                  <a:pt x="0" y="0"/>
                </a:moveTo>
                <a:lnTo>
                  <a:pt x="0" y="0"/>
                </a:lnTo>
                <a:cubicBezTo>
                  <a:pt x="4689" y="56271"/>
                  <a:pt x="6605" y="112842"/>
                  <a:pt x="14068" y="168812"/>
                </a:cubicBezTo>
                <a:cubicBezTo>
                  <a:pt x="20288" y="215464"/>
                  <a:pt x="45915" y="211015"/>
                  <a:pt x="14068" y="211015"/>
                </a:cubicBezTo>
                <a:lnTo>
                  <a:pt x="1294228" y="211015"/>
                </a:lnTo>
                <a:lnTo>
                  <a:pt x="1294228" y="112541"/>
                </a:lnTo>
                <a:lnTo>
                  <a:pt x="2715065" y="112541"/>
                </a:lnTo>
                <a:lnTo>
                  <a:pt x="271506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B9F6698-91B5-49FB-8FBB-7FAE6F9D32C1}"/>
              </a:ext>
            </a:extLst>
          </p:cNvPr>
          <p:cNvSpPr/>
          <p:nvPr/>
        </p:nvSpPr>
        <p:spPr>
          <a:xfrm>
            <a:off x="6443003" y="4937760"/>
            <a:ext cx="2771335" cy="225083"/>
          </a:xfrm>
          <a:custGeom>
            <a:avLst/>
            <a:gdLst>
              <a:gd name="connsiteX0" fmla="*/ 0 w 2771335"/>
              <a:gd name="connsiteY0" fmla="*/ 126609 h 225083"/>
              <a:gd name="connsiteX1" fmla="*/ 0 w 2771335"/>
              <a:gd name="connsiteY1" fmla="*/ 225083 h 225083"/>
              <a:gd name="connsiteX2" fmla="*/ 2771335 w 2771335"/>
              <a:gd name="connsiteY2" fmla="*/ 225083 h 225083"/>
              <a:gd name="connsiteX3" fmla="*/ 2771335 w 2771335"/>
              <a:gd name="connsiteY3" fmla="*/ 0 h 225083"/>
              <a:gd name="connsiteX4" fmla="*/ 956603 w 2771335"/>
              <a:gd name="connsiteY4" fmla="*/ 0 h 225083"/>
              <a:gd name="connsiteX5" fmla="*/ 956603 w 2771335"/>
              <a:gd name="connsiteY5" fmla="*/ 126609 h 225083"/>
              <a:gd name="connsiteX6" fmla="*/ 0 w 2771335"/>
              <a:gd name="connsiteY6" fmla="*/ 126609 h 22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71335" h="225083">
                <a:moveTo>
                  <a:pt x="0" y="126609"/>
                </a:moveTo>
                <a:lnTo>
                  <a:pt x="0" y="225083"/>
                </a:lnTo>
                <a:lnTo>
                  <a:pt x="2771335" y="225083"/>
                </a:lnTo>
                <a:lnTo>
                  <a:pt x="2771335" y="0"/>
                </a:lnTo>
                <a:lnTo>
                  <a:pt x="956603" y="0"/>
                </a:lnTo>
                <a:lnTo>
                  <a:pt x="956603" y="126609"/>
                </a:lnTo>
                <a:lnTo>
                  <a:pt x="0" y="12660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6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순서도: 처리 8"/>
          <p:cNvSpPr/>
          <p:nvPr/>
        </p:nvSpPr>
        <p:spPr>
          <a:xfrm>
            <a:off x="2999570" y="1556740"/>
            <a:ext cx="7273010" cy="4392610"/>
          </a:xfrm>
          <a:prstGeom prst="flowChartProcess">
            <a:avLst/>
          </a:prstGeom>
          <a:solidFill>
            <a:srgbClr val="F4895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직사각형 54"/>
          <p:cNvSpPr/>
          <p:nvPr/>
        </p:nvSpPr>
        <p:spPr>
          <a:xfrm>
            <a:off x="0" y="2168860"/>
            <a:ext cx="12192000" cy="252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70"/>
          <p:cNvSpPr/>
          <p:nvPr/>
        </p:nvSpPr>
        <p:spPr>
          <a:xfrm flipV="1">
            <a:off x="3143671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70"/>
          <p:cNvSpPr/>
          <p:nvPr/>
        </p:nvSpPr>
        <p:spPr>
          <a:xfrm flipV="1">
            <a:off x="479382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70"/>
          <p:cNvSpPr/>
          <p:nvPr/>
        </p:nvSpPr>
        <p:spPr>
          <a:xfrm flipV="1">
            <a:off x="5735950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3845988" y="2813261"/>
            <a:ext cx="4500023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5.</a:t>
            </a:r>
            <a:r>
              <a:rPr kumimoji="0" lang="ko-KR" altLang="en-US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 기대 효과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5.</a:t>
            </a:r>
            <a:r>
              <a:rPr lang="ko-KR" altLang="en-US">
                <a:latin typeface="한컴 백제 M"/>
                <a:ea typeface="한컴 백제 M"/>
              </a:rPr>
              <a:t> 기대 효과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799" y="1420470"/>
            <a:ext cx="10726920" cy="4960939"/>
          </a:xfrm>
        </p:spPr>
        <p:txBody>
          <a:bodyPr/>
          <a:lstStyle/>
          <a:p>
            <a:pPr marL="314160" lvl="0" indent="-314160">
              <a:buFont typeface="Wingdings"/>
              <a:buChar char="v"/>
              <a:defRPr/>
            </a:pPr>
            <a:r>
              <a:rPr lang="ko-KR" altLang="en-US" sz="2200"/>
              <a:t> 각 계층과 프로토콜의 연관성과 구조를 파악할 수 있습니다</a:t>
            </a:r>
            <a:r>
              <a:rPr lang="en-US" altLang="ko-KR" sz="2200"/>
              <a:t>.</a:t>
            </a:r>
          </a:p>
          <a:p>
            <a:pPr marL="314160" lvl="0" indent="-314160">
              <a:buFont typeface="Wingdings"/>
              <a:buChar char="v"/>
              <a:defRPr/>
            </a:pPr>
            <a:endParaRPr lang="ko-KR" altLang="en-US" sz="2200"/>
          </a:p>
          <a:p>
            <a:pPr marL="314160" lvl="0" indent="-314160">
              <a:buFont typeface="Wingdings"/>
              <a:buChar char="v"/>
              <a:defRPr/>
            </a:pPr>
            <a:r>
              <a:rPr lang="ko-KR" altLang="en-US" sz="2200"/>
              <a:t> 컴퓨터로 송수신되는 패킷들을 직접 확인하여 잘못된 패킷을 검출 할 수 있습니다</a:t>
            </a:r>
            <a:r>
              <a:rPr lang="en-US" altLang="ko-KR" sz="2200"/>
              <a:t>.</a:t>
            </a:r>
          </a:p>
          <a:p>
            <a:pPr marL="314160" lvl="0" indent="-314160">
              <a:buFont typeface="Wingdings"/>
              <a:buChar char="v"/>
              <a:defRPr/>
            </a:pPr>
            <a:endParaRPr lang="ko-KR" altLang="en-US" sz="2200"/>
          </a:p>
          <a:p>
            <a:pPr marL="314160" lvl="0" indent="-314160">
              <a:buFont typeface="Wingdings"/>
              <a:buChar char="v"/>
              <a:defRPr/>
            </a:pPr>
            <a:r>
              <a:rPr lang="ko-KR" altLang="en-US" sz="2200"/>
              <a:t> 다양한 분석 도구를 이용해봄으로써 분석 능률 증가시킬 수 있습니다</a:t>
            </a:r>
            <a:r>
              <a:rPr lang="en-US" altLang="ko-KR" sz="2200"/>
              <a:t>.</a:t>
            </a:r>
          </a:p>
          <a:p>
            <a:pPr marL="314160" lvl="0" indent="-314160">
              <a:buFont typeface="Wingdings"/>
              <a:buChar char="v"/>
              <a:defRPr/>
            </a:pPr>
            <a:endParaRPr lang="en-US" altLang="ko-KR" sz="2200"/>
          </a:p>
          <a:p>
            <a:pPr marL="314160" lvl="0" indent="-314160">
              <a:buFont typeface="Wingdings"/>
              <a:buChar char="v"/>
              <a:defRPr/>
            </a:pPr>
            <a:r>
              <a:rPr lang="ko-KR" altLang="en-US" sz="2200"/>
              <a:t> 이러한 과정을 통해 소켓 프로그래밍에 대하여 이해도를 높일 수 있습니다</a:t>
            </a:r>
            <a:r>
              <a:rPr lang="en-US" altLang="ko-KR" sz="22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3340" y="666468"/>
            <a:ext cx="7993049" cy="957706"/>
          </a:xfrm>
        </p:spPr>
        <p:txBody>
          <a:bodyPr/>
          <a:lstStyle/>
          <a:p>
            <a:pPr algn="ctr">
              <a:defRPr/>
            </a:pPr>
            <a:r>
              <a:rPr lang="en-US" altLang="ko-KR" sz="6000">
                <a:latin typeface="한컴 백제 M"/>
                <a:ea typeface="한컴 백제 M"/>
              </a:rPr>
              <a:t>Q &amp; A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27675" y="2060810"/>
            <a:ext cx="3024378" cy="571504"/>
          </a:xfrm>
        </p:spPr>
        <p:txBody>
          <a:bodyPr/>
          <a:lstStyle/>
          <a:p>
            <a:pPr algn="ctr">
              <a:defRPr/>
            </a:pPr>
            <a:r>
              <a:rPr lang="ko-KR" altLang="en-US">
                <a:latin typeface="한컴 백제 M"/>
                <a:ea typeface="한컴 백제 M"/>
              </a:rPr>
              <a:t>컴퓨터 네트워크 </a:t>
            </a:r>
            <a:r>
              <a:rPr lang="en-US" altLang="ko-KR">
                <a:latin typeface="한컴 백제 M"/>
                <a:ea typeface="한컴 백제 M"/>
              </a:rPr>
              <a:t>6</a:t>
            </a:r>
            <a:r>
              <a:rPr lang="ko-KR" altLang="en-US">
                <a:latin typeface="한컴 백제 M"/>
                <a:ea typeface="한컴 백제 M"/>
              </a:rPr>
              <a:t>팀</a:t>
            </a:r>
          </a:p>
        </p:txBody>
      </p:sp>
      <p:sp>
        <p:nvSpPr>
          <p:cNvPr id="8" name="제목 1"/>
          <p:cNvSpPr>
            <a:spLocks noGrp="1"/>
          </p:cNvSpPr>
          <p:nvPr/>
        </p:nvSpPr>
        <p:spPr>
          <a:xfrm>
            <a:off x="3708521" y="2959108"/>
            <a:ext cx="3262687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1.</a:t>
            </a:r>
            <a:r>
              <a:rPr lang="ko-KR" altLang="en-US">
                <a:latin typeface="한컴 백제 M"/>
                <a:ea typeface="한컴 백제 M"/>
              </a:rPr>
              <a:t> 목표</a:t>
            </a:r>
          </a:p>
        </p:txBody>
      </p:sp>
      <p:sp>
        <p:nvSpPr>
          <p:cNvPr id="10" name="TextBox 30"/>
          <p:cNvSpPr txBox="1"/>
          <p:nvPr/>
        </p:nvSpPr>
        <p:spPr>
          <a:xfrm>
            <a:off x="431799" y="1291426"/>
            <a:ext cx="1839729" cy="45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lvl="0" indent="-342720">
              <a:buFont typeface="Wingdings"/>
              <a:buChar char="v"/>
              <a:defRPr/>
            </a:pPr>
            <a:r>
              <a:rPr lang="en-US" altLang="ko-KR" sz="2400" b="1">
                <a:solidFill>
                  <a:srgbClr val="EB5800"/>
                </a:solidFill>
              </a:rPr>
              <a:t>TCP </a:t>
            </a:r>
            <a:r>
              <a:rPr lang="ko-KR" altLang="en-US" sz="2400" b="1">
                <a:solidFill>
                  <a:srgbClr val="EB5800"/>
                </a:solidFill>
              </a:rPr>
              <a:t>헤더</a:t>
            </a:r>
          </a:p>
        </p:txBody>
      </p:sp>
      <p:graphicFrame>
        <p:nvGraphicFramePr>
          <p:cNvPr id="12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0099"/>
              </p:ext>
            </p:extLst>
          </p:nvPr>
        </p:nvGraphicFramePr>
        <p:xfrm>
          <a:off x="2927560" y="1268700"/>
          <a:ext cx="853101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94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26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Source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ea typeface="바른돋움 3"/>
                        </a:rPr>
                        <a:t> Port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Destination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ea typeface="바른돋움 3"/>
                        </a:rPr>
                        <a:t> Port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Sequence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ea typeface="바른돋움 3"/>
                        </a:rPr>
                        <a:t> Number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93">
                <a:tc grid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Acknowledgement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ea typeface="바른돋움 3"/>
                        </a:rPr>
                        <a:t> Number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8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ea typeface="바른돋움 3"/>
                        </a:rPr>
                        <a:t>Data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ea typeface="바른돋움 3"/>
                        </a:rPr>
                        <a:t>OffSet</a:t>
                      </a:r>
                      <a:endParaRPr lang="ko-KR" altLang="en-US" sz="14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ea typeface="바른돋움 3"/>
                        </a:rPr>
                        <a:t>Reserved</a:t>
                      </a:r>
                      <a:endParaRPr lang="ko-KR" altLang="en-US" sz="14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U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G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A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C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K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P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H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P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T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Y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F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I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Window Size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819">
                <a:tc grid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Checksum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E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Urgent</a:t>
                      </a:r>
                      <a:r>
                        <a:rPr lang="en-US" altLang="ko-KR" sz="1600" b="1" baseline="0">
                          <a:solidFill>
                            <a:schemeClr val="tx1"/>
                          </a:solidFill>
                          <a:ea typeface="바른돋움 3"/>
                        </a:rPr>
                        <a:t> Pointer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153">
                <a:tc grid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chemeClr val="tx1"/>
                          </a:solidFill>
                          <a:ea typeface="바른돋움 3"/>
                        </a:rPr>
                        <a:t>Options</a:t>
                      </a:r>
                      <a:endParaRPr lang="ko-KR" altLang="en-US" sz="1600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a typeface="바른돋움 3"/>
                        </a:rPr>
                        <a:t>Padding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31675"/>
              </p:ext>
            </p:extLst>
          </p:nvPr>
        </p:nvGraphicFramePr>
        <p:xfrm>
          <a:off x="2927560" y="4205727"/>
          <a:ext cx="8531015" cy="178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4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Source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ea typeface="바른돋움 3"/>
                        </a:rPr>
                        <a:t> Port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a typeface="바른돋움 3"/>
                        </a:rPr>
                        <a:t>Destination Port</a:t>
                      </a:r>
                      <a:endParaRPr lang="ko-KR" altLang="en-US" b="1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UDP Length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UDP Checksum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61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ea typeface="바른돋움 3"/>
                        </a:rPr>
                        <a:t>DATA</a:t>
                      </a:r>
                      <a:endParaRPr lang="ko-KR" altLang="en-US" b="1" dirty="0">
                        <a:solidFill>
                          <a:schemeClr val="tx1"/>
                        </a:solidFill>
                        <a:ea typeface="바른돋움 3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30"/>
          <p:cNvSpPr txBox="1"/>
          <p:nvPr/>
        </p:nvSpPr>
        <p:spPr>
          <a:xfrm>
            <a:off x="431799" y="4205727"/>
            <a:ext cx="1840866" cy="45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lvl="0" indent="-342720">
              <a:buFont typeface="Wingdings"/>
              <a:buChar char="v"/>
              <a:defRPr/>
            </a:pPr>
            <a:r>
              <a:rPr lang="en-US" altLang="ko-KR" sz="2400" b="1">
                <a:solidFill>
                  <a:srgbClr val="595959"/>
                </a:solidFill>
              </a:rPr>
              <a:t>UDP </a:t>
            </a:r>
            <a:r>
              <a:rPr lang="ko-KR" altLang="en-US" sz="2400" b="1">
                <a:solidFill>
                  <a:srgbClr val="595959"/>
                </a:solidFill>
              </a:rPr>
              <a:t>헤더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순서도: 처리 8"/>
          <p:cNvSpPr/>
          <p:nvPr/>
        </p:nvSpPr>
        <p:spPr>
          <a:xfrm>
            <a:off x="2999570" y="1556740"/>
            <a:ext cx="7273010" cy="4392610"/>
          </a:xfrm>
          <a:prstGeom prst="flowChartProcess">
            <a:avLst/>
          </a:prstGeom>
          <a:solidFill>
            <a:srgbClr val="F4895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직사각형 54"/>
          <p:cNvSpPr/>
          <p:nvPr/>
        </p:nvSpPr>
        <p:spPr>
          <a:xfrm>
            <a:off x="0" y="2168860"/>
            <a:ext cx="12192000" cy="252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70"/>
          <p:cNvSpPr/>
          <p:nvPr/>
        </p:nvSpPr>
        <p:spPr>
          <a:xfrm flipV="1">
            <a:off x="3143671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70"/>
          <p:cNvSpPr/>
          <p:nvPr/>
        </p:nvSpPr>
        <p:spPr>
          <a:xfrm flipV="1">
            <a:off x="479382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70"/>
          <p:cNvSpPr/>
          <p:nvPr/>
        </p:nvSpPr>
        <p:spPr>
          <a:xfrm flipV="1">
            <a:off x="5735950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3845988" y="2813261"/>
            <a:ext cx="4500023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2.</a:t>
            </a:r>
            <a:r>
              <a:rPr kumimoji="0" lang="ko-KR" altLang="en-US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 설계 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2.</a:t>
            </a:r>
            <a:r>
              <a:rPr lang="ko-KR" altLang="en-US">
                <a:latin typeface="한컴 백제 M"/>
                <a:ea typeface="한컴 백제 M"/>
              </a:rPr>
              <a:t> 설계 환경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4500" y="1340739"/>
            <a:ext cx="5003418" cy="79209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한컴 백제 M"/>
                <a:ea typeface="한컴 백제 M"/>
              </a:rPr>
              <a:t> </a:t>
            </a:r>
            <a:r>
              <a:rPr lang="en-US" altLang="ko-KR" sz="2500">
                <a:solidFill>
                  <a:schemeClr val="tx2">
                    <a:lumMod val="50000"/>
                  </a:schemeClr>
                </a:solidFill>
                <a:latin typeface="한컴 백제 M"/>
                <a:ea typeface="한컴 백제 M"/>
              </a:rPr>
              <a:t>Ubuntu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</p:txBody>
      </p:sp>
      <p:pic>
        <p:nvPicPr>
          <p:cNvPr id="10" name="그래픽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6209" y="2283370"/>
            <a:ext cx="3810000" cy="381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40739"/>
            <a:ext cx="4740630" cy="121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한컴 백제 M"/>
                <a:ea typeface="한컴 백제 M"/>
              </a:rPr>
              <a:t>2.</a:t>
            </a:r>
            <a:r>
              <a:rPr lang="ko-KR" altLang="en-US">
                <a:latin typeface="한컴 백제 M"/>
                <a:ea typeface="한컴 백제 M"/>
              </a:rPr>
              <a:t> 설계 환경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4500" y="1340739"/>
            <a:ext cx="5003418" cy="79209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chemeClr val="tx2">
                    <a:lumMod val="50000"/>
                  </a:schemeClr>
                </a:solidFill>
                <a:latin typeface="한컴 백제 M"/>
                <a:ea typeface="한컴 백제 M"/>
              </a:rPr>
              <a:t> </a:t>
            </a:r>
            <a:r>
              <a:rPr lang="en-US" altLang="ko-KR" sz="2500">
                <a:solidFill>
                  <a:schemeClr val="tx2">
                    <a:lumMod val="50000"/>
                  </a:schemeClr>
                </a:solidFill>
                <a:latin typeface="한컴 백제 M"/>
                <a:ea typeface="한컴 백제 M"/>
              </a:rPr>
              <a:t>Ubuntu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533400" indent="-5334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Char char="u"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Wingdings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2">
                  <a:lumMod val="50000"/>
                </a:schemeClr>
              </a:solidFill>
              <a:latin typeface="한컴 백제 M"/>
              <a:ea typeface="한컴 백제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240" y="1981595"/>
            <a:ext cx="4896680" cy="3931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/>
              <a:t>HTTP : firefox</a:t>
            </a:r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r>
              <a:rPr lang="ko-KR"/>
              <a:t>DNS : nslookup을 이용한 </a:t>
            </a:r>
            <a:r>
              <a:rPr lang="en-US" altLang="ko-KR"/>
              <a:t>kpu</a:t>
            </a:r>
            <a:r>
              <a:rPr lang="ko-KR"/>
              <a:t> 서버 주소 요청</a:t>
            </a:r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7260" y="4785360"/>
            <a:ext cx="2842260" cy="11277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520" y="2348850"/>
            <a:ext cx="1445801" cy="1469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1248" y="4785360"/>
            <a:ext cx="2101281" cy="14690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72080" y="1981595"/>
            <a:ext cx="4896680" cy="2550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/>
              <a:t>email : </a:t>
            </a:r>
            <a:r>
              <a:rPr lang="en-US" altLang="ko-KR"/>
              <a:t>KPU E-mail</a:t>
            </a:r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endParaRPr lang="ko-KR"/>
          </a:p>
          <a:p>
            <a:pPr>
              <a:defRPr/>
            </a:pPr>
            <a:r>
              <a:rPr lang="ko-KR"/>
              <a:t>p2p : 비트코인 프로토콜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7620" y="2522267"/>
            <a:ext cx="2101281" cy="14690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53881" y="2522267"/>
            <a:ext cx="2031319" cy="16268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79700" y="4785360"/>
            <a:ext cx="1408160" cy="1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02896" cy="6858000"/>
          </a:xfrm>
          <a:prstGeom prst="rect">
            <a:avLst/>
          </a:prstGeom>
        </p:spPr>
      </p:pic>
      <p:sp>
        <p:nvSpPr>
          <p:cNvPr id="9" name="순서도: 처리 8"/>
          <p:cNvSpPr/>
          <p:nvPr/>
        </p:nvSpPr>
        <p:spPr>
          <a:xfrm>
            <a:off x="2999570" y="1556740"/>
            <a:ext cx="7273010" cy="4392610"/>
          </a:xfrm>
          <a:prstGeom prst="flowChartProcess">
            <a:avLst/>
          </a:prstGeom>
          <a:solidFill>
            <a:srgbClr val="F4895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직사각형 54"/>
          <p:cNvSpPr/>
          <p:nvPr/>
        </p:nvSpPr>
        <p:spPr>
          <a:xfrm>
            <a:off x="0" y="2168860"/>
            <a:ext cx="12192000" cy="252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70"/>
          <p:cNvSpPr/>
          <p:nvPr/>
        </p:nvSpPr>
        <p:spPr>
          <a:xfrm flipV="1">
            <a:off x="3143671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70"/>
          <p:cNvSpPr/>
          <p:nvPr/>
        </p:nvSpPr>
        <p:spPr>
          <a:xfrm flipV="1">
            <a:off x="479382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70"/>
          <p:cNvSpPr/>
          <p:nvPr/>
        </p:nvSpPr>
        <p:spPr>
          <a:xfrm flipV="1">
            <a:off x="5735950" y="2168860"/>
            <a:ext cx="5904658" cy="2520279"/>
          </a:xfrm>
          <a:prstGeom prst="parallelogram">
            <a:avLst>
              <a:gd name="adj" fmla="val 25000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3845988" y="2813261"/>
            <a:ext cx="4500023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3.</a:t>
            </a:r>
            <a:r>
              <a:rPr kumimoji="0" lang="ko-KR" altLang="en-US" sz="6000" b="1" i="0" u="none" strike="noStrike" kern="1200" cap="none" spc="0" normalizeH="0" baseline="0">
                <a:solidFill>
                  <a:schemeClr val="accent1"/>
                </a:solidFill>
                <a:latin typeface="한컴 백제 M"/>
                <a:ea typeface="한컴 백제 M"/>
              </a:rPr>
              <a:t> 설계 내용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746</Words>
  <Application>Microsoft Office PowerPoint</Application>
  <PresentationFormat>와이드스크린</PresentationFormat>
  <Paragraphs>225</Paragraphs>
  <Slides>47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바른돋움 3</vt:lpstr>
      <vt:lpstr>한컴 백제 M</vt:lpstr>
      <vt:lpstr>함초롬돋움</vt:lpstr>
      <vt:lpstr>Arial</vt:lpstr>
      <vt:lpstr>Lucida Sans Unicode</vt:lpstr>
      <vt:lpstr>Wingdings</vt:lpstr>
      <vt:lpstr>분할</vt:lpstr>
      <vt:lpstr>패킷 분석 프로그램 설계 보고서</vt:lpstr>
      <vt:lpstr>목 차</vt:lpstr>
      <vt:lpstr>PowerPoint 프레젠테이션</vt:lpstr>
      <vt:lpstr>1. 목표</vt:lpstr>
      <vt:lpstr>1. 목표</vt:lpstr>
      <vt:lpstr>PowerPoint 프레젠테이션</vt:lpstr>
      <vt:lpstr>2. 설계 환경</vt:lpstr>
      <vt:lpstr>2. 설계 환경</vt:lpstr>
      <vt:lpstr>PowerPoint 프레젠테이션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3. 설계 내용 (소스 코드)</vt:lpstr>
      <vt:lpstr>PowerPoint 프레젠테이션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4. 설계 결과 </vt:lpstr>
      <vt:lpstr>PowerPoint 프레젠테이션</vt:lpstr>
      <vt:lpstr>5. 기대 효과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패켓 분석 프로그램 설계 계획서</dc:title>
  <dc:creator>enjcat</dc:creator>
  <cp:lastModifiedBy>kwaneung kim</cp:lastModifiedBy>
  <cp:revision>74</cp:revision>
  <dcterms:modified xsi:type="dcterms:W3CDTF">2018-12-07T13:30:59Z</dcterms:modified>
  <cp:version>1000.0000.01</cp:version>
</cp:coreProperties>
</file>